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1" r:id="rId2"/>
    <p:sldId id="256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70" r:id="rId14"/>
    <p:sldId id="271" r:id="rId15"/>
    <p:sldId id="260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1072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8A525A3E-654D-60A3-0FF0-A8B31006DE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0A6E3E9-3CFA-2DD3-12FC-B6FACB0B16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2BF06-B3E6-4B35-AB82-0EF80660E5A6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AF3941-30CF-F5F9-A999-BA06C71ACC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susuusuususu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3E3631-5A0A-DEE7-3D92-5A66919C75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271AE-1209-48F4-A2B7-718EB52AD0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71026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22:02:20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0,'0'333,"0"-344,0-1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4T22:02:52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0,'0'333,"0"-344,0-1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A1B6C-A933-4599-9CD0-A2A6C7860119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susuusuususu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CCEDA-8EE0-4879-B21F-A66088BED20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3407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04/12/2023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869990" y="4896364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Introduzione all’Analisi di Missioni Spaziali: Prova Finale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108229-9AC3-6E1D-8EF6-D08B924A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Direct transfer</a:t>
            </a: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4B5AF7A-6C3D-1946-CB7C-13694865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" y="1431024"/>
            <a:ext cx="4256679" cy="3206740"/>
          </a:xfrm>
          <a:prstGeom prst="rect">
            <a:avLst/>
          </a:prstGeom>
        </p:spPr>
      </p:pic>
      <p:pic>
        <p:nvPicPr>
          <p:cNvPr id="11" name="Immagine 10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D542B67-7A0C-C2DA-EBA3-F89D55D73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125" y="1431024"/>
            <a:ext cx="4816875" cy="32067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CA679D-BCA6-3735-A3A2-12F8A1C2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76" y="4640826"/>
            <a:ext cx="7364847" cy="14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123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BA176-811F-C8FB-8FDB-1990258F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thrust</a:t>
            </a:r>
            <a:r>
              <a:rPr lang="it-IT" dirty="0"/>
              <a:t> </a:t>
            </a:r>
            <a:r>
              <a:rPr lang="it-IT" dirty="0" err="1"/>
              <a:t>orbit</a:t>
            </a:r>
            <a:r>
              <a:rPr lang="it-IT" dirty="0"/>
              <a:t> transfer: theory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39C656-B983-0FA8-A767-03EE760D9BCF}"/>
              </a:ext>
            </a:extLst>
          </p:cNvPr>
          <p:cNvSpPr txBox="1"/>
          <p:nvPr/>
        </p:nvSpPr>
        <p:spPr>
          <a:xfrm>
            <a:off x="413359" y="1540701"/>
            <a:ext cx="303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arajita" panose="020B0502040204020203" pitchFamily="18" charset="0"/>
                <a:cs typeface="Aparajita" panose="020B0502040204020203" pitchFamily="18" charset="0"/>
              </a:rPr>
              <a:t>Given a certain dynamical system  </a:t>
            </a:r>
          </a:p>
          <a:p>
            <a:pPr algn="just"/>
            <a:r>
              <a:rPr lang="it-IT" dirty="0">
                <a:latin typeface="Aparajita" panose="020B0502040204020203" pitchFamily="18" charset="0"/>
                <a:cs typeface="Aparajita" panose="020B0502040204020203" pitchFamily="18" charset="0"/>
              </a:rPr>
              <a:t>		</a:t>
            </a:r>
            <a:r>
              <a:rPr lang="it-IT" b="1" dirty="0">
                <a:latin typeface="Aparajita" panose="020B0502040204020203" pitchFamily="18" charset="0"/>
                <a:cs typeface="Aparajita" panose="020B0502040204020203" pitchFamily="18" charset="0"/>
              </a:rPr>
              <a:t>F</a:t>
            </a:r>
            <a:r>
              <a:rPr lang="it-IT" dirty="0">
                <a:latin typeface="Aparajita" panose="020B0502040204020203" pitchFamily="18" charset="0"/>
                <a:cs typeface="Aparajita" panose="020B0502040204020203" pitchFamily="18" charset="0"/>
              </a:rPr>
              <a:t>(</a:t>
            </a:r>
            <a:r>
              <a:rPr lang="it-IT" b="1" dirty="0">
                <a:latin typeface="Aparajita" panose="020B0502040204020203" pitchFamily="18" charset="0"/>
                <a:cs typeface="Aparajita" panose="020B0502040204020203" pitchFamily="18" charset="0"/>
              </a:rPr>
              <a:t>x</a:t>
            </a:r>
            <a:r>
              <a:rPr lang="it-IT" dirty="0">
                <a:latin typeface="Aparajita" panose="020B0502040204020203" pitchFamily="18" charset="0"/>
                <a:cs typeface="Aparajita" panose="020B0502040204020203" pitchFamily="18" charset="0"/>
              </a:rPr>
              <a:t>(t), </a:t>
            </a:r>
            <a:r>
              <a:rPr lang="it-IT" b="1" dirty="0">
                <a:latin typeface="Aparajita" panose="020B0502040204020203" pitchFamily="18" charset="0"/>
                <a:cs typeface="Aparajita" panose="020B0502040204020203" pitchFamily="18" charset="0"/>
              </a:rPr>
              <a:t>u</a:t>
            </a:r>
            <a:r>
              <a:rPr lang="it-IT" dirty="0">
                <a:latin typeface="Aparajita" panose="020B0502040204020203" pitchFamily="18" charset="0"/>
                <a:cs typeface="Aparajita" panose="020B0502040204020203" pitchFamily="18" charset="0"/>
              </a:rPr>
              <a:t>(t),t)</a:t>
            </a:r>
            <a:endParaRPr lang="en-US" dirty="0"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r>
              <a:rPr lang="en-US" dirty="0">
                <a:latin typeface="Aparajita" panose="020B0502040204020203" pitchFamily="18" charset="0"/>
                <a:cs typeface="Aparajita" panose="020B0502040204020203" pitchFamily="18" charset="0"/>
              </a:rPr>
              <a:t>we look for an input function </a:t>
            </a:r>
            <a:r>
              <a:rPr lang="en-US" b="1" dirty="0">
                <a:latin typeface="Aparajita" panose="020B0502040204020203" pitchFamily="18" charset="0"/>
                <a:cs typeface="Aparajita" panose="020B0502040204020203" pitchFamily="18" charset="0"/>
              </a:rPr>
              <a:t>u</a:t>
            </a:r>
            <a:r>
              <a:rPr lang="en-US" dirty="0">
                <a:latin typeface="Aparajita" panose="020B0502040204020203" pitchFamily="18" charset="0"/>
                <a:cs typeface="Aparajita" panose="020B0502040204020203" pitchFamily="18" charset="0"/>
              </a:rPr>
              <a:t> which minimizes a certain objective function </a:t>
            </a:r>
            <a:endParaRPr lang="it-IT" b="1" dirty="0"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ED9793-EC25-B1E9-1CB4-650FF122C151}"/>
              </a:ext>
            </a:extLst>
          </p:cNvPr>
          <p:cNvSpPr txBox="1"/>
          <p:nvPr/>
        </p:nvSpPr>
        <p:spPr>
          <a:xfrm>
            <a:off x="413359" y="2918564"/>
            <a:ext cx="2955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There are different approaches to solving this kind of problem: we chose to use a direct method, which consists in using a discrete approximation of the optimal control problem and solving a NLP problem</a:t>
            </a:r>
            <a:endParaRPr lang="it-IT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F05AD4-B9F7-EAFF-68C3-2899FFADE556}"/>
              </a:ext>
            </a:extLst>
          </p:cNvPr>
          <p:cNvSpPr txBox="1"/>
          <p:nvPr/>
        </p:nvSpPr>
        <p:spPr>
          <a:xfrm>
            <a:off x="5906022" y="1540701"/>
            <a:ext cx="282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The most general formulation of an optimal control problem is:</a:t>
            </a:r>
            <a:endParaRPr lang="it-IT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46A50D0-D27C-F98E-FBE2-62EAF8F4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476" y="2187032"/>
            <a:ext cx="2600223" cy="191631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AC785B-B3FE-8FE1-A8DE-C37DBB863252}"/>
              </a:ext>
            </a:extLst>
          </p:cNvPr>
          <p:cNvSpPr txBox="1"/>
          <p:nvPr/>
        </p:nvSpPr>
        <p:spPr>
          <a:xfrm>
            <a:off x="413359" y="4850425"/>
            <a:ext cx="5273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We will first start by defining our system dynamics, using the classic two body problem equations and </a:t>
            </a:r>
            <a:r>
              <a:rPr lang="en-US" b="1" dirty="0">
                <a:latin typeface="Aparajita" panose="02020603050405020304" pitchFamily="18" charset="0"/>
                <a:cs typeface="Aparajita" panose="02020603050405020304" pitchFamily="18" charset="0"/>
              </a:rPr>
              <a:t>x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= (</a:t>
            </a:r>
            <a:r>
              <a:rPr lang="en-US" b="1" dirty="0">
                <a:latin typeface="Aparajita" panose="02020603050405020304" pitchFamily="18" charset="0"/>
                <a:cs typeface="Aparajita" panose="02020603050405020304" pitchFamily="18" charset="0"/>
              </a:rPr>
              <a:t>r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, </a:t>
            </a:r>
            <a:r>
              <a:rPr lang="en-US" b="1" dirty="0">
                <a:latin typeface="Aparajita" panose="02020603050405020304" pitchFamily="18" charset="0"/>
                <a:cs typeface="Aparajita" panose="02020603050405020304" pitchFamily="18" charset="0"/>
              </a:rPr>
              <a:t>v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) as our state variable and </a:t>
            </a:r>
            <a:r>
              <a:rPr lang="en-US" b="1" dirty="0">
                <a:latin typeface="Aparajita" panose="02020603050405020304" pitchFamily="18" charset="0"/>
                <a:cs typeface="Aparajita" panose="02020603050405020304" pitchFamily="18" charset="0"/>
              </a:rPr>
              <a:t>u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= </a:t>
            </a:r>
            <a:r>
              <a:rPr lang="en-US" b="1" dirty="0">
                <a:latin typeface="Aparajita" panose="02020603050405020304" pitchFamily="18" charset="0"/>
                <a:cs typeface="Aparajita" panose="02020603050405020304" pitchFamily="18" charset="0"/>
              </a:rPr>
              <a:t>a</a:t>
            </a:r>
            <a:r>
              <a:rPr lang="en-US" sz="1000" b="1" dirty="0"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as our control variable:</a:t>
            </a:r>
            <a:endParaRPr lang="it-IT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374A7F3-6A71-2AE7-2463-7B376BB1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022" y="4850425"/>
            <a:ext cx="2411260" cy="90040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F7229E-B2DB-5F23-4FAC-81A59D1179D6}"/>
              </a:ext>
            </a:extLst>
          </p:cNvPr>
          <p:cNvSpPr txBox="1"/>
          <p:nvPr/>
        </p:nvSpPr>
        <p:spPr>
          <a:xfrm>
            <a:off x="2520473" y="1816553"/>
            <a:ext cx="4103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The next step is choosing our objective function that will need to be minimized, the obvious choice is the maneuver’s ∆V , which will be calculated as:</a:t>
            </a:r>
            <a:endParaRPr lang="it-IT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4577570-C1C0-EEAB-2B4F-4A40A2EE9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789" y="3139992"/>
            <a:ext cx="2730753" cy="14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8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8" grpId="0"/>
      <p:bldP spid="8" grpId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BA176-811F-C8FB-8FDB-1990258F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thrust</a:t>
            </a:r>
            <a:r>
              <a:rPr lang="it-IT" dirty="0"/>
              <a:t> </a:t>
            </a:r>
            <a:r>
              <a:rPr lang="it-IT" dirty="0" err="1"/>
              <a:t>orbit</a:t>
            </a:r>
            <a:r>
              <a:rPr lang="it-IT" dirty="0"/>
              <a:t> transfer: </a:t>
            </a:r>
            <a:r>
              <a:rPr lang="it-IT" dirty="0" err="1"/>
              <a:t>defining</a:t>
            </a:r>
            <a:r>
              <a:rPr lang="it-IT" dirty="0"/>
              <a:t> the 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E8EEC59-E870-A971-E0C5-530FBAE345C2}"/>
              </a:ext>
            </a:extLst>
          </p:cNvPr>
          <p:cNvSpPr txBox="1"/>
          <p:nvPr/>
        </p:nvSpPr>
        <p:spPr>
          <a:xfrm>
            <a:off x="181627" y="1509386"/>
            <a:ext cx="8918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The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direct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method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chosen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requires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discretizing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our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problem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,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we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use a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trapezoidal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method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to integrate the system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dynamic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and the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objective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function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. </a:t>
            </a:r>
          </a:p>
          <a:p>
            <a:endParaRPr lang="it-IT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just"/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Here the time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discretization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that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give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us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the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final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definition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of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our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it-IT" sz="2000" dirty="0" err="1">
                <a:latin typeface="Aparajita" panose="02020603050405020304" pitchFamily="18" charset="0"/>
                <a:cs typeface="Aparajita" panose="02020603050405020304" pitchFamily="18" charset="0"/>
              </a:rPr>
              <a:t>problem</a:t>
            </a:r>
            <a:r>
              <a:rPr lang="it-IT" sz="2000" dirty="0">
                <a:latin typeface="Aparajita" panose="02020603050405020304" pitchFamily="18" charset="0"/>
                <a:cs typeface="Aparajita" panose="02020603050405020304" pitchFamily="18" charset="0"/>
              </a:rPr>
              <a:t>: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5CC992C-DF32-EB8C-BC5A-73919CAA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15" y="2832825"/>
            <a:ext cx="6521785" cy="2844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9CEDBD6-C104-B4D1-7822-66150B9FCC68}"/>
                  </a:ext>
                </a:extLst>
              </p14:cNvPr>
              <p14:cNvContentPartPr/>
              <p14:nvPr/>
            </p14:nvContentPartPr>
            <p14:xfrm>
              <a:off x="4651752" y="3074420"/>
              <a:ext cx="360" cy="12024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9CEDBD6-C104-B4D1-7822-66150B9FCC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3112" y="3065420"/>
                <a:ext cx="180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66CA013F-5EDB-7489-2309-D2AA91412EB3}"/>
                  </a:ext>
                </a:extLst>
              </p14:cNvPr>
              <p14:cNvContentPartPr/>
              <p14:nvPr/>
            </p14:nvContentPartPr>
            <p14:xfrm>
              <a:off x="6426273" y="3790491"/>
              <a:ext cx="360" cy="1202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66CA013F-5EDB-7489-2309-D2AA91412E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7633" y="3781491"/>
                <a:ext cx="18000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17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BA176-811F-C8FB-8FDB-1990258F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thrust</a:t>
            </a:r>
            <a:r>
              <a:rPr lang="it-IT" dirty="0"/>
              <a:t> </a:t>
            </a:r>
            <a:r>
              <a:rPr lang="it-IT" dirty="0" err="1"/>
              <a:t>orbit</a:t>
            </a:r>
            <a:r>
              <a:rPr lang="it-IT" dirty="0"/>
              <a:t> transfer: </a:t>
            </a:r>
            <a:r>
              <a:rPr lang="it-IT" dirty="0" err="1"/>
              <a:t>maneuver</a:t>
            </a:r>
            <a:r>
              <a:rPr lang="it-IT" dirty="0"/>
              <a:t> </a:t>
            </a:r>
            <a:r>
              <a:rPr lang="it-IT" dirty="0" err="1"/>
              <a:t>characteristics</a:t>
            </a:r>
            <a:r>
              <a:rPr lang="it-IT" dirty="0"/>
              <a:t> </a:t>
            </a:r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CCC9D71-0E12-7F39-24CC-9FD624FF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740"/>
            <a:ext cx="4572000" cy="3083859"/>
          </a:xfrm>
          <a:prstGeom prst="rect">
            <a:avLst/>
          </a:prstGeom>
        </p:spPr>
      </p:pic>
      <p:pic>
        <p:nvPicPr>
          <p:cNvPr id="10" name="Immagine 9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94F5DF7A-7C4E-69F3-A16A-7E01A702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30" y="1322467"/>
            <a:ext cx="3555563" cy="2393666"/>
          </a:xfrm>
          <a:prstGeom prst="rect">
            <a:avLst/>
          </a:prstGeom>
        </p:spPr>
      </p:pic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ACEBB63-716F-BB2B-5F68-B551D6BC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33" y="3716132"/>
            <a:ext cx="3713967" cy="239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6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BA176-811F-C8FB-8FDB-1990258F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thrust</a:t>
            </a:r>
            <a:r>
              <a:rPr lang="it-IT" dirty="0"/>
              <a:t> </a:t>
            </a:r>
            <a:r>
              <a:rPr lang="it-IT" dirty="0" err="1"/>
              <a:t>orbit</a:t>
            </a:r>
            <a:r>
              <a:rPr lang="it-IT" dirty="0"/>
              <a:t> transfer: </a:t>
            </a:r>
            <a:r>
              <a:rPr lang="it-IT" dirty="0" err="1"/>
              <a:t>orbit</a:t>
            </a:r>
            <a:r>
              <a:rPr lang="it-IT" dirty="0"/>
              <a:t> showcase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2DECD13-9C43-0C79-78EC-C05B9FF4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0792" y="1325619"/>
            <a:ext cx="7758504" cy="47808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057074-47D4-2B7B-B063-8778A64D0FEB}"/>
              </a:ext>
            </a:extLst>
          </p:cNvPr>
          <p:cNvSpPr txBox="1"/>
          <p:nvPr/>
        </p:nvSpPr>
        <p:spPr>
          <a:xfrm>
            <a:off x="5649238" y="2828835"/>
            <a:ext cx="3394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maneuver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for non-impulsive </a:t>
            </a:r>
            <a:r>
              <a:rPr lang="it-IT" dirty="0" err="1"/>
              <a:t>engines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grant</a:t>
            </a:r>
            <a:r>
              <a:rPr lang="it-IT" dirty="0"/>
              <a:t> low </a:t>
            </a:r>
            <a:r>
              <a:rPr lang="it-IT" dirty="0" err="1"/>
              <a:t>thrust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b="0" i="0" dirty="0">
                <a:solidFill>
                  <a:srgbClr val="040C28"/>
                </a:solidFill>
                <a:effectLst/>
                <a:latin typeface="Google Sans"/>
              </a:rPr>
              <a:t>Solar </a:t>
            </a:r>
            <a:r>
              <a:rPr lang="it-IT" b="0" i="0" dirty="0" err="1">
                <a:solidFill>
                  <a:srgbClr val="040C28"/>
                </a:solidFill>
                <a:effectLst/>
                <a:latin typeface="Google Sans"/>
              </a:rPr>
              <a:t>sails</a:t>
            </a:r>
            <a:r>
              <a:rPr lang="it-IT" b="0" i="0" dirty="0">
                <a:solidFill>
                  <a:srgbClr val="040C28"/>
                </a:solidFill>
                <a:effectLst/>
                <a:latin typeface="Google Sans"/>
              </a:rPr>
              <a:t> or electro-</a:t>
            </a:r>
            <a:r>
              <a:rPr lang="it-IT" b="0" i="0" dirty="0" err="1">
                <a:solidFill>
                  <a:srgbClr val="040C28"/>
                </a:solidFill>
                <a:effectLst/>
                <a:latin typeface="Google Sans"/>
              </a:rPr>
              <a:t>magnetic</a:t>
            </a:r>
            <a:r>
              <a:rPr lang="it-IT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it-IT" b="0" i="0" dirty="0" err="1">
                <a:solidFill>
                  <a:srgbClr val="040C28"/>
                </a:solidFill>
                <a:effectLst/>
                <a:latin typeface="Google Sans"/>
              </a:rPr>
              <a:t>propulsors</a:t>
            </a:r>
            <a:r>
              <a:rPr lang="it-IT" dirty="0">
                <a:solidFill>
                  <a:srgbClr val="040C28"/>
                </a:solidFill>
                <a:latin typeface="Google Sans"/>
              </a:rPr>
              <a:t>)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857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conclusion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opt</a:t>
            </a:r>
            <a:r>
              <a:rPr lang="it-IT" dirty="0">
                <a:solidFill>
                  <a:schemeClr val="bg1"/>
                </a:solidFill>
              </a:rPr>
              <a:t> for the </a:t>
            </a:r>
            <a:r>
              <a:rPr lang="it-IT" dirty="0" err="1">
                <a:solidFill>
                  <a:schemeClr val="bg1"/>
                </a:solidFill>
              </a:rPr>
              <a:t>direct</a:t>
            </a:r>
            <a:r>
              <a:rPr lang="it-IT" dirty="0">
                <a:solidFill>
                  <a:schemeClr val="bg1"/>
                </a:solidFill>
              </a:rPr>
              <a:t> transfer: </a:t>
            </a:r>
            <a:r>
              <a:rPr lang="it-IT" dirty="0" err="1">
                <a:solidFill>
                  <a:schemeClr val="bg1"/>
                </a:solidFill>
              </a:rPr>
              <a:t>given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our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starting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finishing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conditions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the best transfer </a:t>
            </a:r>
            <a:r>
              <a:rPr lang="it-IT" dirty="0" err="1">
                <a:solidFill>
                  <a:schemeClr val="bg1"/>
                </a:solidFill>
              </a:rPr>
              <a:t>both</a:t>
            </a:r>
            <a:r>
              <a:rPr lang="it-IT" dirty="0">
                <a:solidFill>
                  <a:schemeClr val="bg1"/>
                </a:solidFill>
              </a:rPr>
              <a:t> cost-</a:t>
            </a:r>
            <a:r>
              <a:rPr lang="it-IT" dirty="0" err="1">
                <a:solidFill>
                  <a:schemeClr val="bg1"/>
                </a:solidFill>
              </a:rPr>
              <a:t>wise</a:t>
            </a:r>
            <a:r>
              <a:rPr lang="it-IT" dirty="0">
                <a:solidFill>
                  <a:schemeClr val="bg1"/>
                </a:solidFill>
              </a:rPr>
              <a:t> and time-</a:t>
            </a:r>
            <a:r>
              <a:rPr lang="it-IT" dirty="0" err="1">
                <a:solidFill>
                  <a:schemeClr val="bg1"/>
                </a:solidFill>
              </a:rPr>
              <a:t>wise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25A2219F-2762-9032-8CF5-B00DA5492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583" y="312668"/>
            <a:ext cx="4824150" cy="321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bg1"/>
                </a:solidFill>
              </a:rPr>
              <a:t>Gruppo: B35</a:t>
            </a:r>
            <a:br>
              <a:rPr lang="it-IT" dirty="0">
                <a:solidFill>
                  <a:schemeClr val="bg1"/>
                </a:solidFill>
              </a:rPr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Massavelli 	Stefano 		10750786		980878</a:t>
            </a:r>
          </a:p>
          <a:p>
            <a:r>
              <a:rPr lang="it-IT" dirty="0">
                <a:solidFill>
                  <a:schemeClr val="bg1"/>
                </a:solidFill>
              </a:rPr>
              <a:t>Molteni 		Andrea 		10766121		981716</a:t>
            </a:r>
          </a:p>
          <a:p>
            <a:r>
              <a:rPr lang="it-IT" dirty="0">
                <a:solidFill>
                  <a:schemeClr val="bg1"/>
                </a:solidFill>
              </a:rPr>
              <a:t>Novellini 		Lorenzo 		10796033		982619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orbit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pic>
        <p:nvPicPr>
          <p:cNvPr id="5" name="Immagine 4" descr="Immagine che contiene mappa, testo, Terra, diagramma&#10;&#10;Descrizione generata automaticamente">
            <a:extLst>
              <a:ext uri="{FF2B5EF4-FFF2-40B4-BE49-F238E27FC236}">
                <a16:creationId xmlns:a16="http://schemas.microsoft.com/office/drawing/2014/main" id="{8175B4C5-919E-D686-9E23-D0B2F598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27" y="1264677"/>
            <a:ext cx="7854630" cy="484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orbit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B7D72D3B-9FDA-6D1F-7B09-C5156624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9" y="1269635"/>
            <a:ext cx="7887522" cy="48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29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F6ACB2-303C-C108-2A12-43DF378F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Preliminary Analysis</a:t>
            </a:r>
          </a:p>
        </p:txBody>
      </p:sp>
      <p:pic>
        <p:nvPicPr>
          <p:cNvPr id="5" name="Immagine 4" descr="Immagine che contiene mappa, diagramma, testo&#10;&#10;Descrizione generata automaticamente">
            <a:extLst>
              <a:ext uri="{FF2B5EF4-FFF2-40B4-BE49-F238E27FC236}">
                <a16:creationId xmlns:a16="http://schemas.microsoft.com/office/drawing/2014/main" id="{3A2A635E-3AD7-7F2A-3B2F-5ACAA767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791" y="1263056"/>
            <a:ext cx="7887522" cy="486032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62BCC0-85C7-5D25-9C84-3882DC075961}"/>
              </a:ext>
            </a:extLst>
          </p:cNvPr>
          <p:cNvSpPr txBox="1"/>
          <p:nvPr/>
        </p:nvSpPr>
        <p:spPr>
          <a:xfrm>
            <a:off x="5304773" y="2551837"/>
            <a:ext cx="3839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Looking at the </a:t>
            </a:r>
            <a:r>
              <a:rPr lang="el-GR" dirty="0"/>
              <a:t>α</a:t>
            </a:r>
            <a:r>
              <a:rPr lang="en-US" dirty="0"/>
              <a:t> between initial and final orbit we can conclude that a bi-elliptic plane change might be an inefficient strategy ( ∥</a:t>
            </a:r>
            <a:r>
              <a:rPr lang="el-GR" dirty="0"/>
              <a:t>α</a:t>
            </a:r>
            <a:r>
              <a:rPr lang="en-US" dirty="0"/>
              <a:t>∥ = 23.1539◦ &lt; 38.94◦ ) thus we will stick to standard maneuvers and variations of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6307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A2A635E-3AD7-7F2A-3B2F-5ACAA767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274742" y="1271655"/>
            <a:ext cx="7887522" cy="486032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46AE8DF-7F3F-335E-0C20-A84D94F4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274743" y="1271655"/>
            <a:ext cx="7887523" cy="48603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47F6CEB-CA8E-8AC9-3AC3-AA48CA369B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274744" y="1271655"/>
            <a:ext cx="7887521" cy="48603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7CFFEE-29FC-7B50-9584-5C9B978225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281787" y="1271655"/>
            <a:ext cx="7887523" cy="486032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00C9FED-5341-5431-31FE-7798A02123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274743" y="1271655"/>
            <a:ext cx="7887521" cy="48603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2E39EB6-1722-1B43-8197-A4A5843DBC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281785" y="1271655"/>
            <a:ext cx="7887521" cy="48603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4F6ACB2-303C-C108-2A12-43DF378F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Standard transfer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B4D138E-C548-BC50-916D-D62FD62D2F2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574134" y="3209176"/>
            <a:ext cx="4563815" cy="4713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67C8E1E-02C4-2191-7BD5-FFD6694131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66942" y="3215138"/>
            <a:ext cx="4564958" cy="78225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2190EA9-72BC-A75A-B155-A944188BC8E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572991" y="3218189"/>
            <a:ext cx="4564958" cy="1093018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AAD5EC3-D1A1-EEBE-2EA3-FB7615B07FD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574134" y="3218189"/>
            <a:ext cx="4569865" cy="1405287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97ED4263-C888-E340-0A30-73048B4BD24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4572000" y="3215138"/>
            <a:ext cx="4571999" cy="1717182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40BE1D90-91A9-DE9C-255D-11983AA0F1C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572000" y="3215138"/>
            <a:ext cx="4566941" cy="18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1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8B9FD-A699-3B2C-E90B-D9ABF6F8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‘Inverse’ strategy: </a:t>
            </a:r>
            <a:r>
              <a:rPr lang="it-IT" dirty="0" err="1"/>
              <a:t>apogee-perigee</a:t>
            </a:r>
            <a:r>
              <a:rPr lang="it-IT" dirty="0"/>
              <a:t> transfer </a:t>
            </a:r>
          </a:p>
        </p:txBody>
      </p:sp>
      <p:pic>
        <p:nvPicPr>
          <p:cNvPr id="5" name="Immagine 4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8C9E3899-73DC-3C76-0344-6BE6E3F3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3056" y="1263057"/>
            <a:ext cx="7878679" cy="4854872"/>
          </a:xfrm>
          <a:prstGeom prst="rect">
            <a:avLst/>
          </a:prstGeom>
        </p:spPr>
      </p:pic>
      <p:pic>
        <p:nvPicPr>
          <p:cNvPr id="7" name="Immagine 6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983F61D4-2295-7C08-BD4A-9588DF38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3056" y="1263057"/>
            <a:ext cx="7878679" cy="4854871"/>
          </a:xfrm>
          <a:prstGeom prst="rect">
            <a:avLst/>
          </a:prstGeom>
        </p:spPr>
      </p:pic>
      <p:pic>
        <p:nvPicPr>
          <p:cNvPr id="9" name="Immagine 8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B80E19DB-AF6B-7E1D-E70C-24A930E19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63056" y="1263057"/>
            <a:ext cx="7878679" cy="4854871"/>
          </a:xfrm>
          <a:prstGeom prst="rect">
            <a:avLst/>
          </a:prstGeom>
        </p:spPr>
      </p:pic>
      <p:pic>
        <p:nvPicPr>
          <p:cNvPr id="11" name="Immagine 1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3DB0945A-19E9-468E-98BB-DE2CDBC68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63056" y="1263057"/>
            <a:ext cx="7878679" cy="4854871"/>
          </a:xfrm>
          <a:prstGeom prst="rect">
            <a:avLst/>
          </a:prstGeom>
        </p:spPr>
      </p:pic>
      <p:pic>
        <p:nvPicPr>
          <p:cNvPr id="13" name="Immagine 12" descr="Immagine che contiene testo, diagramma, schermata, mappa&#10;&#10;Descrizione generata automaticamente">
            <a:extLst>
              <a:ext uri="{FF2B5EF4-FFF2-40B4-BE49-F238E27FC236}">
                <a16:creationId xmlns:a16="http://schemas.microsoft.com/office/drawing/2014/main" id="{6A081650-6D31-7B3D-88EB-0ECBEB940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63056" y="1263057"/>
            <a:ext cx="7878679" cy="4854871"/>
          </a:xfrm>
          <a:prstGeom prst="rect">
            <a:avLst/>
          </a:prstGeom>
        </p:spPr>
      </p:pic>
      <p:pic>
        <p:nvPicPr>
          <p:cNvPr id="15" name="Immagine 14" descr="Immagine che contiene testo, diagramma, cerchio, schermata&#10;&#10;Descrizione generata automaticamente">
            <a:extLst>
              <a:ext uri="{FF2B5EF4-FFF2-40B4-BE49-F238E27FC236}">
                <a16:creationId xmlns:a16="http://schemas.microsoft.com/office/drawing/2014/main" id="{AAC6386E-1A6F-F2A4-0978-32B2CDD5E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63056" y="1263057"/>
            <a:ext cx="7878679" cy="48548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484A14D-5CF7-7F2F-43C2-33415385A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886058"/>
            <a:ext cx="4572000" cy="461230"/>
          </a:xfrm>
          <a:prstGeom prst="rect">
            <a:avLst/>
          </a:prstGeom>
        </p:spPr>
      </p:pic>
      <p:pic>
        <p:nvPicPr>
          <p:cNvPr id="8" name="Immagine 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C3AFAD4C-96B9-A3FF-5D1B-F13B9E5806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2886058"/>
            <a:ext cx="4572000" cy="757675"/>
          </a:xfrm>
          <a:prstGeom prst="rect">
            <a:avLst/>
          </a:prstGeom>
        </p:spPr>
      </p:pic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66F9548-D901-EE34-C884-16F73EF15B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7950" y="2886058"/>
            <a:ext cx="4566050" cy="1057292"/>
          </a:xfrm>
          <a:prstGeom prst="rect">
            <a:avLst/>
          </a:prstGeom>
        </p:spPr>
      </p:pic>
      <p:pic>
        <p:nvPicPr>
          <p:cNvPr id="16" name="Immagine 1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CDD188B-2915-F9D9-4520-51DCAA1E97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950" y="2886058"/>
            <a:ext cx="4566050" cy="1357895"/>
          </a:xfrm>
          <a:prstGeom prst="rect">
            <a:avLst/>
          </a:prstGeom>
        </p:spPr>
      </p:pic>
      <p:pic>
        <p:nvPicPr>
          <p:cNvPr id="18" name="Immagine 1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69E3FEA-456B-077F-0BEB-72121A7624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320" y="2886058"/>
            <a:ext cx="4571680" cy="1660542"/>
          </a:xfrm>
          <a:prstGeom prst="rect">
            <a:avLst/>
          </a:prstGeom>
        </p:spPr>
      </p:pic>
      <p:pic>
        <p:nvPicPr>
          <p:cNvPr id="20" name="Immagine 1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8DCD0BA-8113-420E-1787-B7BAFD2ABF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7950" y="2884488"/>
            <a:ext cx="4566050" cy="180879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E67566-97CF-C3CB-C13C-C9983A0E5522}"/>
              </a:ext>
            </a:extLst>
          </p:cNvPr>
          <p:cNvSpPr txBox="1"/>
          <p:nvPr/>
        </p:nvSpPr>
        <p:spPr>
          <a:xfrm>
            <a:off x="5308600" y="2951828"/>
            <a:ext cx="337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aren’t</a:t>
            </a:r>
            <a:r>
              <a:rPr lang="it-IT" dirty="0"/>
              <a:t> </a:t>
            </a:r>
            <a:r>
              <a:rPr lang="it-IT" dirty="0" err="1"/>
              <a:t>satisfied</a:t>
            </a:r>
            <a:r>
              <a:rPr lang="it-IT" dirty="0"/>
              <a:t> with the cost of the first </a:t>
            </a:r>
            <a:r>
              <a:rPr lang="it-IT" dirty="0" err="1"/>
              <a:t>maneuver</a:t>
            </a:r>
            <a:r>
              <a:rPr lang="it-IT" dirty="0"/>
              <a:t>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an «inverse» strategy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operate the </a:t>
            </a:r>
            <a:r>
              <a:rPr lang="it-IT" dirty="0" err="1"/>
              <a:t>plane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distant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039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8B9FD-A699-3B2C-E90B-D9ABF6F8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‘Inverse’ strategy: </a:t>
            </a:r>
            <a:r>
              <a:rPr lang="it-IT" dirty="0" err="1"/>
              <a:t>perigee-apogee</a:t>
            </a:r>
            <a:r>
              <a:rPr lang="it-IT" dirty="0"/>
              <a:t> transfer </a:t>
            </a:r>
          </a:p>
        </p:txBody>
      </p:sp>
      <p:pic>
        <p:nvPicPr>
          <p:cNvPr id="4" name="Immagine 3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EDB4C304-F33B-3E13-EF15-85653F58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694" y="1269482"/>
            <a:ext cx="7894102" cy="4864375"/>
          </a:xfrm>
          <a:prstGeom prst="rect">
            <a:avLst/>
          </a:prstGeom>
        </p:spPr>
      </p:pic>
      <p:pic>
        <p:nvPicPr>
          <p:cNvPr id="8" name="Immagine 7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9A286578-C002-497E-7681-2CD8B42F2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694" y="1269482"/>
            <a:ext cx="7894102" cy="4864375"/>
          </a:xfrm>
          <a:prstGeom prst="rect">
            <a:avLst/>
          </a:prstGeom>
        </p:spPr>
      </p:pic>
      <p:pic>
        <p:nvPicPr>
          <p:cNvPr id="12" name="Immagine 11" descr="Immagine che contiene testo, diagramma, cerchio, mappa&#10;&#10;Descrizione generata automaticamente">
            <a:extLst>
              <a:ext uri="{FF2B5EF4-FFF2-40B4-BE49-F238E27FC236}">
                <a16:creationId xmlns:a16="http://schemas.microsoft.com/office/drawing/2014/main" id="{B6D6CBC9-1FE9-8579-DDF8-D6ACFD4A7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90694" y="1269482"/>
            <a:ext cx="7894102" cy="4864375"/>
          </a:xfrm>
          <a:prstGeom prst="rect">
            <a:avLst/>
          </a:prstGeom>
        </p:spPr>
      </p:pic>
      <p:pic>
        <p:nvPicPr>
          <p:cNvPr id="16" name="Immagine 15" descr="Immagine che contiene testo, diagramma, mappa&#10;&#10;Descrizione generata automaticamente">
            <a:extLst>
              <a:ext uri="{FF2B5EF4-FFF2-40B4-BE49-F238E27FC236}">
                <a16:creationId xmlns:a16="http://schemas.microsoft.com/office/drawing/2014/main" id="{716EDE27-47F6-DA83-5080-4F9392F12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0694" y="1269482"/>
            <a:ext cx="7894102" cy="4864375"/>
          </a:xfrm>
          <a:prstGeom prst="rect">
            <a:avLst/>
          </a:prstGeom>
        </p:spPr>
      </p:pic>
      <p:pic>
        <p:nvPicPr>
          <p:cNvPr id="18" name="Immagine 17" descr="Immagine che contiene testo, diagramma, schermata, mappa&#10;&#10;Descrizione generata automaticamente">
            <a:extLst>
              <a:ext uri="{FF2B5EF4-FFF2-40B4-BE49-F238E27FC236}">
                <a16:creationId xmlns:a16="http://schemas.microsoft.com/office/drawing/2014/main" id="{4C8E3190-807F-D91C-40E2-9C82DE4AC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90694" y="1269482"/>
            <a:ext cx="7894102" cy="4864375"/>
          </a:xfrm>
          <a:prstGeom prst="rect">
            <a:avLst/>
          </a:prstGeom>
        </p:spPr>
      </p:pic>
      <p:pic>
        <p:nvPicPr>
          <p:cNvPr id="20" name="Immagine 19" descr="Immagine che contiene testo, diagramma, mappa&#10;&#10;Descrizione generata automaticamente">
            <a:extLst>
              <a:ext uri="{FF2B5EF4-FFF2-40B4-BE49-F238E27FC236}">
                <a16:creationId xmlns:a16="http://schemas.microsoft.com/office/drawing/2014/main" id="{3C99D39B-EBC5-E5C5-9BD5-172AD0329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90694" y="1269482"/>
            <a:ext cx="7894102" cy="48643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64B4749-F0D5-8928-04C1-360AA7918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2650" y="2841608"/>
            <a:ext cx="4451350" cy="432711"/>
          </a:xfrm>
          <a:prstGeom prst="rect">
            <a:avLst/>
          </a:prstGeom>
        </p:spPr>
      </p:pic>
      <p:pic>
        <p:nvPicPr>
          <p:cNvPr id="13" name="Immagine 1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9FB92F7B-27C3-EBDA-3996-C308083D5C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2650" y="2841608"/>
            <a:ext cx="4451350" cy="724523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64547A6-F296-EB39-BE05-D6FE94624D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2650" y="2841608"/>
            <a:ext cx="4451350" cy="1012347"/>
          </a:xfrm>
          <a:prstGeom prst="rect">
            <a:avLst/>
          </a:prstGeom>
        </p:spPr>
      </p:pic>
      <p:pic>
        <p:nvPicPr>
          <p:cNvPr id="19" name="Immagine 1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522C540-350F-35FC-C437-D6908C1226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2650" y="2841608"/>
            <a:ext cx="4451350" cy="1300171"/>
          </a:xfrm>
          <a:prstGeom prst="rect">
            <a:avLst/>
          </a:prstGeom>
        </p:spPr>
      </p:pic>
      <p:pic>
        <p:nvPicPr>
          <p:cNvPr id="22" name="Immagine 2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FB3405F-9DCF-FA4D-87D3-604A057D66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7386" y="2845389"/>
            <a:ext cx="4446614" cy="1586306"/>
          </a:xfrm>
          <a:prstGeom prst="rect">
            <a:avLst/>
          </a:prstGeom>
        </p:spPr>
      </p:pic>
      <p:pic>
        <p:nvPicPr>
          <p:cNvPr id="24" name="Immagine 2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221657E-3D12-D0BF-A754-8A6EC897AB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9943" y="2845389"/>
            <a:ext cx="4454057" cy="17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72B2FA-0456-73E0-C2BA-A0DBAA1D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Direct transfer</a:t>
            </a:r>
          </a:p>
        </p:txBody>
      </p:sp>
      <p:pic>
        <p:nvPicPr>
          <p:cNvPr id="5" name="Immagine 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0987490B-67D8-DBDE-B375-F4B3404C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332" y="1324998"/>
            <a:ext cx="3252668" cy="2439501"/>
          </a:xfrm>
          <a:prstGeom prst="rect">
            <a:avLst/>
          </a:prstGeom>
        </p:spPr>
      </p:pic>
      <p:pic>
        <p:nvPicPr>
          <p:cNvPr id="7" name="Immagine 6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9040A0FC-76EC-8F48-0DF5-37A6AA55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2" y="1324998"/>
            <a:ext cx="3252668" cy="2439501"/>
          </a:xfrm>
          <a:prstGeom prst="rect">
            <a:avLst/>
          </a:prstGeom>
        </p:spPr>
      </p:pic>
      <p:pic>
        <p:nvPicPr>
          <p:cNvPr id="9" name="Immagine 8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3F7ECBC8-FD77-E40F-9B52-EA3BD9F04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31" y="3607708"/>
            <a:ext cx="3252668" cy="24395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CA1204-A212-4BFB-6907-8F05A367A516}"/>
              </a:ext>
            </a:extLst>
          </p:cNvPr>
          <p:cNvSpPr txBox="1"/>
          <p:nvPr/>
        </p:nvSpPr>
        <p:spPr>
          <a:xfrm>
            <a:off x="482674" y="3764499"/>
            <a:ext cx="26445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/>
              <a:t>Since there isn’t a unique orbit, we can span ω values between 0 and 2π to explore different possibilities. </a:t>
            </a:r>
          </a:p>
          <a:p>
            <a:pPr algn="just"/>
            <a:r>
              <a:rPr lang="en-US" sz="1500" dirty="0"/>
              <a:t>We can see how some values of ω give us unreasonable results for e and a so we chose to cut them off, and then evaluate the ∆V and ∆t to find the optimal ω.</a:t>
            </a:r>
            <a:endParaRPr lang="it-IT" sz="15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3914DF-78CE-9946-0DA3-328361CEC3CE}"/>
              </a:ext>
            </a:extLst>
          </p:cNvPr>
          <p:cNvSpPr txBox="1"/>
          <p:nvPr/>
        </p:nvSpPr>
        <p:spPr>
          <a:xfrm>
            <a:off x="3370150" y="1484049"/>
            <a:ext cx="26445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As we can see the minimum in ∆V required also provides an almost optimal ∆t, this lead us to choose an ω of 1.6 . The selected strategy is better than previous ones both in terms of ∆t = 2947s and ∆V = 3.7962Km/s.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80C7B13-F722-876B-3437-C08FD78CA9EE}"/>
              </a:ext>
            </a:extLst>
          </p:cNvPr>
          <p:cNvSpPr txBox="1"/>
          <p:nvPr/>
        </p:nvSpPr>
        <p:spPr>
          <a:xfrm>
            <a:off x="4882910" y="2592045"/>
            <a:ext cx="38986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Observing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and </a:t>
            </a:r>
            <a:r>
              <a:rPr lang="it-IT" dirty="0" err="1"/>
              <a:t>final</a:t>
            </a:r>
            <a:r>
              <a:rPr lang="it-IT" dirty="0"/>
              <a:t> points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obvious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close </a:t>
            </a:r>
            <a:r>
              <a:rPr lang="it-IT" dirty="0" err="1"/>
              <a:t>they</a:t>
            </a:r>
            <a:r>
              <a:rPr lang="it-IT" dirty="0"/>
              <a:t> are,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opted</a:t>
            </a:r>
            <a:r>
              <a:rPr lang="it-IT" dirty="0"/>
              <a:t> for a </a:t>
            </a:r>
            <a:r>
              <a:rPr lang="it-IT" dirty="0" err="1"/>
              <a:t>direct</a:t>
            </a:r>
            <a:r>
              <a:rPr lang="it-IT" dirty="0"/>
              <a:t> strategy: </a:t>
            </a:r>
            <a:r>
              <a:rPr lang="it-IT" dirty="0" err="1"/>
              <a:t>moving</a:t>
            </a:r>
            <a:r>
              <a:rPr lang="it-IT" dirty="0"/>
              <a:t> the S/C on a </a:t>
            </a:r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cofocal</a:t>
            </a:r>
            <a:r>
              <a:rPr lang="it-IT" dirty="0"/>
              <a:t> </a:t>
            </a:r>
            <a:r>
              <a:rPr lang="it-IT" dirty="0" err="1"/>
              <a:t>orbit</a:t>
            </a:r>
            <a:r>
              <a:rPr lang="it-IT" dirty="0"/>
              <a:t> </a:t>
            </a:r>
            <a:r>
              <a:rPr lang="it-IT" dirty="0" err="1"/>
              <a:t>applying</a:t>
            </a:r>
            <a:r>
              <a:rPr lang="it-IT" dirty="0"/>
              <a:t> 2 </a:t>
            </a:r>
            <a:r>
              <a:rPr lang="it-IT" dirty="0" err="1"/>
              <a:t>impulses</a:t>
            </a:r>
            <a:r>
              <a:rPr lang="it-IT" dirty="0"/>
              <a:t>, one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starting</a:t>
            </a:r>
            <a:r>
              <a:rPr lang="it-IT" dirty="0"/>
              <a:t> point and a second one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point </a:t>
            </a:r>
          </a:p>
        </p:txBody>
      </p:sp>
      <p:pic>
        <p:nvPicPr>
          <p:cNvPr id="31" name="Immagine 30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32630615-9FCF-496E-8806-D4ED2F09C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50" y="1711274"/>
            <a:ext cx="4157692" cy="37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9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9" grpId="0"/>
      <p:bldP spid="29" grpId="1"/>
    </p:bld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875</TotalTime>
  <Words>591</Words>
  <Application>Microsoft Office PowerPoint</Application>
  <PresentationFormat>Presentazione su schermo (4:3)</PresentationFormat>
  <Paragraphs>41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Aparajita</vt:lpstr>
      <vt:lpstr>Arial</vt:lpstr>
      <vt:lpstr>Calibri</vt:lpstr>
      <vt:lpstr>Google Sans</vt:lpstr>
      <vt:lpstr>Wingdings</vt:lpstr>
      <vt:lpstr>POLI</vt:lpstr>
      <vt:lpstr>Titolo presentazione sottotitolo</vt:lpstr>
      <vt:lpstr>Gruppo: B35 </vt:lpstr>
      <vt:lpstr>Initial orbit characterization</vt:lpstr>
      <vt:lpstr>Final orbit characterization</vt:lpstr>
      <vt:lpstr>Preliminary Analysis</vt:lpstr>
      <vt:lpstr>Standard transfer</vt:lpstr>
      <vt:lpstr>‘Inverse’ strategy: apogee-perigee transfer </vt:lpstr>
      <vt:lpstr>‘Inverse’ strategy: perigee-apogee transfer </vt:lpstr>
      <vt:lpstr>Direct transfer</vt:lpstr>
      <vt:lpstr>Direct transfer</vt:lpstr>
      <vt:lpstr>Continuous thrust orbit transfer: theory</vt:lpstr>
      <vt:lpstr>Continuous thrust orbit transfer: defining the  problem</vt:lpstr>
      <vt:lpstr>Continuous thrust orbit transfer: maneuver characteristics </vt:lpstr>
      <vt:lpstr>Continuous thrust orbit transfer: orbit showcase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Stefano Massavelli</cp:lastModifiedBy>
  <cp:revision>67</cp:revision>
  <dcterms:created xsi:type="dcterms:W3CDTF">2015-05-26T12:27:57Z</dcterms:created>
  <dcterms:modified xsi:type="dcterms:W3CDTF">2023-12-04T22:20:37Z</dcterms:modified>
</cp:coreProperties>
</file>